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0" r:id="rId5"/>
    <p:sldId id="274" r:id="rId6"/>
    <p:sldId id="276" r:id="rId7"/>
    <p:sldId id="286" r:id="rId8"/>
    <p:sldId id="279" r:id="rId9"/>
    <p:sldId id="302" r:id="rId10"/>
    <p:sldId id="307" r:id="rId11"/>
    <p:sldId id="308" r:id="rId12"/>
    <p:sldId id="300" r:id="rId13"/>
    <p:sldId id="309" r:id="rId14"/>
    <p:sldId id="311" r:id="rId15"/>
    <p:sldId id="271" r:id="rId1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A1A1"/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104" d="100"/>
          <a:sy n="104" d="100"/>
        </p:scale>
        <p:origin x="1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5D50368-372D-4F79-95B9-B27BD239F0F6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>
              <a:solidFill>
                <a:schemeClr val="tx1"/>
              </a:solidFill>
              <a:latin typeface="+mj-lt"/>
            </a:rPr>
            <a:t>Ampliar</a:t>
          </a:r>
        </a:p>
      </dgm:t>
    </dgm:pt>
    <dgm:pt modelId="{CDE1A78B-2AE4-4A71-9139-416C219BC84D}" type="par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 dirty="0">
              <a:solidFill>
                <a:schemeClr val="tx1"/>
              </a:solidFill>
            </a:rPr>
            <a:t>Fomentar el crecimiento</a:t>
          </a:r>
        </a:p>
      </dgm:t>
    </dgm:pt>
    <dgm:pt modelId="{5DD5E854-B70B-4927-93DD-9B930567F2D9}" type="par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>
              <a:solidFill>
                <a:schemeClr val="tx1"/>
              </a:solidFill>
              <a:latin typeface="+mj-lt"/>
            </a:rPr>
            <a:t>Mejorar</a:t>
          </a:r>
        </a:p>
      </dgm:t>
    </dgm:pt>
    <dgm:pt modelId="{41DE1F19-4A9F-48CD-A44E-6BF1D04E31EE}" type="par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>
              <a:solidFill>
                <a:schemeClr val="tx1"/>
              </a:solidFill>
            </a:rPr>
            <a:t>Garantizar una experiencia adaptada </a:t>
          </a:r>
          <a:br>
            <a:rPr lang="en-US" sz="1800" dirty="0">
              <a:solidFill>
                <a:schemeClr val="tx1"/>
              </a:solidFill>
            </a:rPr>
          </a:br>
          <a:r>
            <a:rPr lang="es" sz="1800">
              <a:solidFill>
                <a:schemeClr val="tx1"/>
              </a:solidFill>
            </a:rPr>
            <a:t>y centrada en el usuario</a:t>
          </a:r>
        </a:p>
      </dgm:t>
    </dgm:pt>
    <dgm:pt modelId="{2EA2CE1F-978B-4B0A-92B2-CA23FBAEB8C0}" type="par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es" sz="1800" b="1">
              <a:solidFill>
                <a:schemeClr val="tx1"/>
              </a:solidFill>
              <a:latin typeface="+mj-lt"/>
            </a:rPr>
            <a:t>Explorar</a:t>
          </a:r>
        </a:p>
      </dgm:t>
    </dgm:pt>
    <dgm:pt modelId="{2B1B4805-2FB7-402F-86A8-587F29181C18}" type="par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es" sz="1800" dirty="0">
              <a:solidFill>
                <a:schemeClr val="tx1"/>
              </a:solidFill>
            </a:rPr>
            <a:t>Aproveche los mercados globales emergentes</a:t>
          </a:r>
        </a:p>
      </dgm:t>
    </dgm:pt>
    <dgm:pt modelId="{33D02404-349E-4E82-A8BA-C0A907006883}" type="par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>
              <a:solidFill>
                <a:schemeClr val="tx1"/>
              </a:solidFill>
              <a:latin typeface="+mj-lt"/>
            </a:rPr>
            <a:t>Ampliar</a:t>
          </a:r>
        </a:p>
      </dsp:txBody>
      <dsp:txXfrm>
        <a:off x="594160" y="276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39269"/>
          <a:ext cx="274984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 dirty="0">
              <a:solidFill>
                <a:schemeClr val="tx1"/>
              </a:solidFill>
            </a:rPr>
            <a:t>Fomentar el crecimiento</a:t>
          </a:r>
        </a:p>
      </dsp:txBody>
      <dsp:txXfrm>
        <a:off x="342378" y="1339269"/>
        <a:ext cx="2749844" cy="990000"/>
      </dsp:txXfrm>
    </dsp:sp>
    <dsp:sp modelId="{8FBF96FC-7A6C-4977-AC0C-35CDC7270E23}">
      <dsp:nvSpPr>
        <dsp:cNvPr id="0" name=""/>
        <dsp:cNvSpPr/>
      </dsp:nvSpPr>
      <dsp:spPr>
        <a:xfrm>
          <a:off x="3426617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>
              <a:solidFill>
                <a:schemeClr val="tx1"/>
              </a:solidFill>
              <a:latin typeface="+mj-lt"/>
            </a:rPr>
            <a:t>Mejorar</a:t>
          </a:r>
        </a:p>
      </dsp:txBody>
      <dsp:txXfrm>
        <a:off x="4020617" y="276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39269"/>
          <a:ext cx="3160148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>
              <a:solidFill>
                <a:schemeClr val="tx1"/>
              </a:solidFill>
            </a:rPr>
            <a:t>Garantizar una experiencia adaptada 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s" sz="1800" kern="1200">
              <a:solidFill>
                <a:schemeClr val="tx1"/>
              </a:solidFill>
            </a:rPr>
            <a:t>y centrada en el usuario</a:t>
          </a:r>
        </a:p>
      </dsp:txBody>
      <dsp:txXfrm>
        <a:off x="3422616" y="1339269"/>
        <a:ext cx="3160148" cy="990000"/>
      </dsp:txXfrm>
    </dsp:sp>
    <dsp:sp modelId="{504C6F9B-242F-4BEF-BA77-A2E4D823CECC}">
      <dsp:nvSpPr>
        <dsp:cNvPr id="0" name=""/>
        <dsp:cNvSpPr/>
      </dsp:nvSpPr>
      <dsp:spPr>
        <a:xfrm>
          <a:off x="6647922" y="276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" sz="1800" b="1" kern="1200">
              <a:solidFill>
                <a:schemeClr val="tx1"/>
              </a:solidFill>
              <a:latin typeface="+mj-lt"/>
            </a:rPr>
            <a:t>Explorar</a:t>
          </a:r>
        </a:p>
      </dsp:txBody>
      <dsp:txXfrm>
        <a:off x="7241922" y="276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39269"/>
          <a:ext cx="2749844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s" sz="1800" kern="1200" dirty="0">
              <a:solidFill>
                <a:schemeClr val="tx1"/>
              </a:solidFill>
            </a:rPr>
            <a:t>Aproveche los mercados globales emergentes</a:t>
          </a:r>
        </a:p>
      </dsp:txBody>
      <dsp:txXfrm>
        <a:off x="6921229" y="1339269"/>
        <a:ext cx="274984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B9E520-E069-0742-BD97-ED28BB08EC53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F85F30-A497-F84E-BC49-B57AB2B760AA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"/>
              <a:t>Haga clic para modificar los estilos de texto del patrón</a:t>
            </a:r>
          </a:p>
          <a:p>
            <a:pPr lvl="1" rtl="0"/>
            <a:r>
              <a:rPr lang="es"/>
              <a:t>Segundo nivel</a:t>
            </a:r>
          </a:p>
          <a:p>
            <a:pPr lvl="2" rtl="0"/>
            <a:r>
              <a:rPr lang="es"/>
              <a:t>Tercer nivel</a:t>
            </a:r>
          </a:p>
          <a:p>
            <a:pPr lvl="3" rtl="0"/>
            <a:r>
              <a:rPr lang="es"/>
              <a:t>Cuarto nivel</a:t>
            </a:r>
          </a:p>
          <a:p>
            <a:pPr lvl="4" rtl="0"/>
            <a:r>
              <a:rPr lang="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b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Imagen 9" descr="Separación entre dos edificios sobre un cielo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 2" descr="Gran cruce de peatones con una sola person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orma libre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contenid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rtlCol="0" anchor="b">
            <a:noAutofit/>
          </a:bodyPr>
          <a:lstStyle>
            <a:lvl1pPr>
              <a:defRPr sz="32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"/>
              <a:t>Hacer clic para editar estilos de texto maestro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Marcador de posición de pie de página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13" name="Marcador de posición de número de diapositiva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rtlCol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rtlCol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 descr="Una imagen que contiene un accesorio&#10;&#10;Descripción generada automá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b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rtlCol="0" anchor="b">
            <a:noAutofit/>
          </a:bodyPr>
          <a:lstStyle>
            <a:lvl1pPr>
              <a:defRPr sz="32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a lib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Imagen 14" descr="Casa moderna con diseño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rtlCol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 rtlCol="0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3" name="Marcador de posición de pie de página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Marcador de posición de imagen 14" descr="Arquitectura moderna blanca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Marcador de posición de imagen 14" descr="Arquitectura moderna blanca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>
            <a:lvl1pPr algn="ctr">
              <a:defRPr sz="4500" cap="all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 rtlCol="0">
            <a:noAutofit/>
          </a:bodyPr>
          <a:lstStyle>
            <a:lvl1pPr>
              <a:defRPr sz="3200" baseline="0"/>
            </a:lvl1pPr>
          </a:lstStyle>
          <a:p>
            <a:pPr rtl="0"/>
            <a:r>
              <a:rPr lang="es"/>
              <a:t>HAGA CLIC PARA MODIFICAR EL ESTILO DEL TÍTULO DEL PATRÓN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/>
            </a:lvl1pPr>
          </a:lstStyle>
          <a:p>
            <a:pPr rtl="0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Autofit/>
          </a:bodyPr>
          <a:lstStyle>
            <a:lvl1pPr algn="l">
              <a:defRPr sz="3200" baseline="0"/>
            </a:lvl1pPr>
          </a:lstStyle>
          <a:p>
            <a:pPr rtl="0"/>
            <a:r>
              <a:rPr lang="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posición de contenido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 rtlCol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2" name="Marcador de posición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es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s"/>
              <a:t>HAGA CLIC PARA EDITAR ESTILOS DE TEXTO PATRÓN</a:t>
            </a:r>
          </a:p>
          <a:p>
            <a:pPr lvl="1" rtl="0"/>
            <a:r>
              <a:rPr lang="es"/>
              <a:t>SEGUNDO NIVEL</a:t>
            </a:r>
          </a:p>
          <a:p>
            <a:pPr lvl="2" rtl="0"/>
            <a:r>
              <a:rPr lang="es"/>
              <a:t>TERCER NIVEL</a:t>
            </a:r>
          </a:p>
          <a:p>
            <a:pPr lvl="3" rtl="0"/>
            <a:r>
              <a:rPr lang="es"/>
              <a:t>CUARTO NIVEL</a:t>
            </a:r>
          </a:p>
          <a:p>
            <a:pPr lvl="4" rtl="0"/>
            <a:r>
              <a:rPr lang="es"/>
              <a:t>QUINTO NIVEL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fif"/><Relationship Id="rId4" Type="http://schemas.openxmlformats.org/officeDocument/2006/relationships/image" Target="../media/image7.jf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CF603846-3F08-F1A0-6F14-C407E69B957F}"/>
              </a:ext>
            </a:extLst>
          </p:cNvPr>
          <p:cNvSpPr/>
          <p:nvPr/>
        </p:nvSpPr>
        <p:spPr>
          <a:xfrm>
            <a:off x="7363968" y="4035108"/>
            <a:ext cx="4590288" cy="2514600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2048256"/>
            <a:ext cx="6757416" cy="3427502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s-ES" dirty="0"/>
              <a:t>Proyecto</a:t>
            </a:r>
            <a:br>
              <a:rPr lang="es-ES" dirty="0"/>
            </a:br>
            <a:br>
              <a:rPr lang="es-ES" dirty="0"/>
            </a:br>
            <a:r>
              <a:rPr lang="es-ES" dirty="0" err="1"/>
              <a:t>Comparaya</a:t>
            </a:r>
            <a:endParaRPr lang="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6052" y="4035108"/>
            <a:ext cx="3707470" cy="2289936"/>
          </a:xfrm>
          <a:noFill/>
          <a:ln>
            <a:noFill/>
          </a:ln>
        </p:spPr>
        <p:txBody>
          <a:bodyPr rtlCol="0"/>
          <a:lstStyle/>
          <a:p>
            <a:pPr rtl="0"/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Integrantes: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Daniel stari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>
                    <a:lumMod val="50000"/>
                  </a:schemeClr>
                </a:solidFill>
              </a:rPr>
              <a:t>I</a:t>
            </a: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talo navarrete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>
                    <a:lumMod val="50000"/>
                  </a:schemeClr>
                </a:solidFill>
              </a:rPr>
              <a:t>G</a:t>
            </a:r>
            <a:r>
              <a:rPr lang="es" b="1" dirty="0">
                <a:solidFill>
                  <a:schemeClr val="tx1">
                    <a:lumMod val="50000"/>
                  </a:schemeClr>
                </a:solidFill>
              </a:rPr>
              <a:t>ustavo cartes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7C6090EA-7C70-4675-2C57-24AF99E876AF}"/>
              </a:ext>
            </a:extLst>
          </p:cNvPr>
          <p:cNvSpPr txBox="1">
            <a:spLocks/>
          </p:cNvSpPr>
          <p:nvPr/>
        </p:nvSpPr>
        <p:spPr>
          <a:xfrm>
            <a:off x="969168" y="1093013"/>
            <a:ext cx="7414940" cy="883258"/>
          </a:xfrm>
          <a:prstGeom prst="rect">
            <a:avLst/>
          </a:prstGeom>
        </p:spPr>
        <p:txBody>
          <a:bodyPr vert="horz" lIns="0" tIns="0" rIns="0" bIns="18288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/>
              <a:t>Capston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89555" y="2908678"/>
            <a:ext cx="910159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 rtlCol="0"/>
          <a:lstStyle/>
          <a:p>
            <a:r>
              <a:rPr lang="es-ES" dirty="0"/>
              <a:t>Carta Gantt</a:t>
            </a:r>
            <a:endParaRPr lang="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10</a:t>
            </a:fld>
            <a:endParaRPr lang="en-US" dirty="0"/>
          </a:p>
        </p:txBody>
      </p:sp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2A50D524-6C14-54C2-BBEF-D8AE20FE2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985334"/>
              </p:ext>
            </p:extLst>
          </p:nvPr>
        </p:nvGraphicFramePr>
        <p:xfrm>
          <a:off x="250671" y="1489355"/>
          <a:ext cx="11285273" cy="4279849"/>
        </p:xfrm>
        <a:graphic>
          <a:graphicData uri="http://schemas.openxmlformats.org/drawingml/2006/table">
            <a:tbl>
              <a:tblPr/>
              <a:tblGrid>
                <a:gridCol w="1380984">
                  <a:extLst>
                    <a:ext uri="{9D8B030D-6E8A-4147-A177-3AD203B41FA5}">
                      <a16:colId xmlns:a16="http://schemas.microsoft.com/office/drawing/2014/main" val="4203177778"/>
                    </a:ext>
                  </a:extLst>
                </a:gridCol>
                <a:gridCol w="552394">
                  <a:extLst>
                    <a:ext uri="{9D8B030D-6E8A-4147-A177-3AD203B41FA5}">
                      <a16:colId xmlns:a16="http://schemas.microsoft.com/office/drawing/2014/main" val="108019061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274271956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65420471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820010517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114837622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4074434494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195917821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74904359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20207378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763993326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153138140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50550432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93061525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1064841248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686986527"/>
                    </a:ext>
                  </a:extLst>
                </a:gridCol>
                <a:gridCol w="222045">
                  <a:extLst>
                    <a:ext uri="{9D8B030D-6E8A-4147-A177-3AD203B41FA5}">
                      <a16:colId xmlns:a16="http://schemas.microsoft.com/office/drawing/2014/main" val="3714848685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931991547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2682004633"/>
                    </a:ext>
                  </a:extLst>
                </a:gridCol>
                <a:gridCol w="537050">
                  <a:extLst>
                    <a:ext uri="{9D8B030D-6E8A-4147-A177-3AD203B41FA5}">
                      <a16:colId xmlns:a16="http://schemas.microsoft.com/office/drawing/2014/main" val="3484511815"/>
                    </a:ext>
                  </a:extLst>
                </a:gridCol>
              </a:tblGrid>
              <a:tr h="141556">
                <a:tc rowSpan="2"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MX" sz="10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Actividad</a:t>
                      </a: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gridSpan="1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2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Fase 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endParaRPr lang="es-MX" sz="12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148904"/>
                  </a:ext>
                </a:extLst>
              </a:tr>
              <a:tr h="242668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2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4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5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6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7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8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9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10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11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12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13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14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15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16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17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 18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804548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Inicio de </a:t>
                      </a:r>
                      <a:r>
                        <a:rPr lang="es-MX" sz="1000" b="0" i="1" u="none" strike="noStrike" dirty="0" err="1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Capston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769193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Análisis del proyecto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491501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Definición del proyecto y Diseño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4530111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Análisis de datos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2506623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Desarrollo Backend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3810428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Desarrollo Frontend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536302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Integración de datos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823829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Gestión de proyecto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 dirty="0">
                          <a:effectLst/>
                        </a:rPr>
                      </a:b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942975"/>
                  </a:ext>
                </a:extLst>
              </a:tr>
              <a:tr h="424669"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0" i="1" u="none" strike="noStrike" dirty="0">
                          <a:solidFill>
                            <a:srgbClr val="548DD4"/>
                          </a:solidFill>
                          <a:effectLst/>
                          <a:latin typeface="Calibri" panose="020F0502020204030204" pitchFamily="34" charset="0"/>
                        </a:rPr>
                        <a:t>Presentación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br>
                        <a:rPr lang="es-MX" sz="1000">
                          <a:effectLst/>
                        </a:rPr>
                      </a:b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Aft>
                          <a:spcPts val="800"/>
                        </a:spcAft>
                        <a:buNone/>
                      </a:pPr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endParaRPr lang="es-MX" sz="1000" dirty="0">
                        <a:effectLst/>
                      </a:endParaRPr>
                    </a:p>
                  </a:txBody>
                  <a:tcPr marL="47070" marR="47070" marT="31380" marB="31380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00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7F86D572-6D9F-34B1-D761-82CBA320A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CFE0C24-7C80-7FF8-6313-55EAEC01D3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El proyecto entregará una </a:t>
            </a:r>
            <a:r>
              <a:rPr lang="es-ES" b="1" dirty="0"/>
              <a:t>herramienta tecnológica accesible y confiable</a:t>
            </a:r>
            <a:r>
              <a:rPr lang="es-ES" dirty="0"/>
              <a:t> para consumidores, pymes e instituciones. Permitirá </a:t>
            </a:r>
            <a:r>
              <a:rPr lang="es-ES" b="1" dirty="0"/>
              <a:t>analizar tendencias y comparar precios</a:t>
            </a:r>
            <a:r>
              <a:rPr lang="es-ES" dirty="0"/>
              <a:t> de alimentos, fomentando la </a:t>
            </a:r>
            <a:r>
              <a:rPr lang="es-ES" b="1" dirty="0"/>
              <a:t>transparencia y la toma de decisiones informadas</a:t>
            </a:r>
            <a:r>
              <a:rPr lang="es-ES" dirty="0"/>
              <a:t>. Además, fortalece las competencias del Ingeniero en Informática en desarrollo web, análisis de datos y gestión de proyectos.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029F73-2613-29C1-68E6-6AC621590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US" smtClean="0"/>
              <a:pPr rtl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761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560" y="3010232"/>
            <a:ext cx="5985159" cy="1594507"/>
          </a:xfrm>
        </p:spPr>
        <p:txBody>
          <a:bodyPr rtlCol="0"/>
          <a:lstStyle/>
          <a:p>
            <a:pPr rtl="0"/>
            <a:r>
              <a:rPr lang="es" sz="8800" dirty="0"/>
              <a:t>MUCHAS</a:t>
            </a:r>
            <a:r>
              <a:rPr lang="es" dirty="0"/>
              <a:t> </a:t>
            </a:r>
            <a:r>
              <a:rPr lang="es" sz="4800" dirty="0"/>
              <a:t>GRACIAS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873252"/>
            <a:ext cx="6839712" cy="1746504"/>
          </a:xfrm>
        </p:spPr>
        <p:txBody>
          <a:bodyPr rtlCol="0" anchor="b"/>
          <a:lstStyle/>
          <a:p>
            <a:pPr rtl="0"/>
            <a:r>
              <a:rPr lang="es-ES" dirty="0"/>
              <a:t>integrantes</a:t>
            </a:r>
            <a:endParaRPr lang="es" dirty="0"/>
          </a:p>
        </p:txBody>
      </p:sp>
      <p:sp>
        <p:nvSpPr>
          <p:cNvPr id="4" name="Marcador de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10053484" y="1345217"/>
            <a:ext cx="1712131" cy="1746504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8" name="Marcador de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4970207" y="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B2A34B9-509F-B53F-25B6-F7D5977E35F8}"/>
              </a:ext>
            </a:extLst>
          </p:cNvPr>
          <p:cNvSpPr/>
          <p:nvPr/>
        </p:nvSpPr>
        <p:spPr>
          <a:xfrm>
            <a:off x="789819" y="1850748"/>
            <a:ext cx="1131704" cy="1240973"/>
          </a:xfrm>
          <a:prstGeom prst="roundRect">
            <a:avLst>
              <a:gd name="adj" fmla="val 10000"/>
            </a:avLst>
          </a:prstGeom>
          <a:blipFill>
            <a:blip r:embed="rId3"/>
            <a:srcRect/>
            <a:stretch>
              <a:fillRect l="-5000" r="-5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F92488F-14A9-133A-E493-772FA4EF5682}"/>
              </a:ext>
            </a:extLst>
          </p:cNvPr>
          <p:cNvSpPr/>
          <p:nvPr/>
        </p:nvSpPr>
        <p:spPr>
          <a:xfrm>
            <a:off x="789819" y="3429000"/>
            <a:ext cx="1131704" cy="1240973"/>
          </a:xfrm>
          <a:prstGeom prst="roundRect">
            <a:avLst>
              <a:gd name="adj" fmla="val 10000"/>
            </a:avLst>
          </a:prstGeom>
          <a:blipFill>
            <a:blip r:embed="rId4"/>
            <a:srcRect/>
            <a:stretch>
              <a:fillRect l="-5000" r="-5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39D106D6-04D7-F80D-01BA-1FDD18AC4FCD}"/>
              </a:ext>
            </a:extLst>
          </p:cNvPr>
          <p:cNvSpPr/>
          <p:nvPr/>
        </p:nvSpPr>
        <p:spPr>
          <a:xfrm>
            <a:off x="807031" y="5007252"/>
            <a:ext cx="1131704" cy="1283817"/>
          </a:xfrm>
          <a:prstGeom prst="roundRect">
            <a:avLst>
              <a:gd name="adj" fmla="val 10000"/>
            </a:avLst>
          </a:prstGeom>
          <a:blipFill>
            <a:blip r:embed="rId5"/>
            <a:srcRect/>
            <a:stretch>
              <a:fillRect l="-7000" r="-7000"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3">
            <a:schemeClr val="accent5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8CD4FE9-2D17-B631-C834-25F3200B567E}"/>
              </a:ext>
            </a:extLst>
          </p:cNvPr>
          <p:cNvSpPr txBox="1"/>
          <p:nvPr/>
        </p:nvSpPr>
        <p:spPr>
          <a:xfrm>
            <a:off x="2138516" y="1850748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Ítalo Navarrete</a:t>
            </a:r>
          </a:p>
          <a:p>
            <a:endParaRPr lang="es-ES" dirty="0"/>
          </a:p>
          <a:p>
            <a:pPr lvl="0"/>
            <a:r>
              <a:rPr lang="es-CL" dirty="0"/>
              <a:t>Rol: Desarrollador </a:t>
            </a:r>
            <a:r>
              <a:rPr lang="es-CL" dirty="0" err="1"/>
              <a:t>Frontend</a:t>
            </a:r>
            <a:endParaRPr lang="es-CL" dirty="0"/>
          </a:p>
          <a:p>
            <a:pPr lvl="0"/>
            <a:r>
              <a:rPr lang="es-CL" dirty="0"/>
              <a:t>Cargo: Ingeniero en informática</a:t>
            </a:r>
          </a:p>
          <a:p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227126-87BF-3906-3C52-2BB9C0F435FB}"/>
              </a:ext>
            </a:extLst>
          </p:cNvPr>
          <p:cNvSpPr txBox="1"/>
          <p:nvPr/>
        </p:nvSpPr>
        <p:spPr>
          <a:xfrm>
            <a:off x="2073923" y="3328076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Gustavo Cartes</a:t>
            </a:r>
          </a:p>
          <a:p>
            <a:endParaRPr lang="es-ES" dirty="0"/>
          </a:p>
          <a:p>
            <a:pPr lvl="0"/>
            <a:r>
              <a:rPr lang="es-MX" dirty="0"/>
              <a:t>Rol: Desarrollador </a:t>
            </a:r>
            <a:r>
              <a:rPr lang="es-MX" dirty="0" err="1"/>
              <a:t>Backend</a:t>
            </a:r>
            <a:endParaRPr lang="es-CL" dirty="0"/>
          </a:p>
          <a:p>
            <a:pPr lvl="0"/>
            <a:r>
              <a:rPr lang="es-CL" dirty="0"/>
              <a:t>Cargo: Consultor Técnico</a:t>
            </a:r>
          </a:p>
          <a:p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CDD48D2-6CE9-FB99-41FE-A26346DE39AF}"/>
              </a:ext>
            </a:extLst>
          </p:cNvPr>
          <p:cNvSpPr txBox="1"/>
          <p:nvPr/>
        </p:nvSpPr>
        <p:spPr>
          <a:xfrm>
            <a:off x="2085530" y="4910496"/>
            <a:ext cx="39574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Daniel Stari</a:t>
            </a:r>
          </a:p>
          <a:p>
            <a:endParaRPr lang="es-ES" dirty="0"/>
          </a:p>
          <a:p>
            <a:pPr lvl="0"/>
            <a:r>
              <a:rPr lang="es-CL" dirty="0"/>
              <a:t>Rol: Desarrollador </a:t>
            </a:r>
            <a:r>
              <a:rPr lang="es-CL" dirty="0" err="1"/>
              <a:t>Frontend</a:t>
            </a:r>
            <a:endParaRPr lang="es-CL" dirty="0"/>
          </a:p>
          <a:p>
            <a:pPr lvl="0"/>
            <a:r>
              <a:rPr lang="es-CL" dirty="0"/>
              <a:t>Cargo: Ingeniero en informática</a:t>
            </a:r>
          </a:p>
          <a:p>
            <a:endParaRPr lang="es-ES" dirty="0"/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5D61A79F-983A-0D70-067E-9ECB12D06C32}"/>
              </a:ext>
            </a:extLst>
          </p:cNvPr>
          <p:cNvSpPr txBox="1">
            <a:spLocks/>
          </p:cNvSpPr>
          <p:nvPr/>
        </p:nvSpPr>
        <p:spPr>
          <a:xfrm>
            <a:off x="8994648" y="4398496"/>
            <a:ext cx="839724" cy="813816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72B76CBD-C4ED-F28C-9BB1-6CC6627323F1}"/>
              </a:ext>
            </a:extLst>
          </p:cNvPr>
          <p:cNvSpPr txBox="1">
            <a:spLocks/>
          </p:cNvSpPr>
          <p:nvPr/>
        </p:nvSpPr>
        <p:spPr>
          <a:xfrm>
            <a:off x="9142476" y="2900991"/>
            <a:ext cx="818573" cy="854169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  <p:sp>
        <p:nvSpPr>
          <p:cNvPr id="25" name="Marcador de texto 10">
            <a:extLst>
              <a:ext uri="{FF2B5EF4-FFF2-40B4-BE49-F238E27FC236}">
                <a16:creationId xmlns:a16="http://schemas.microsoft.com/office/drawing/2014/main" id="{E132C213-9AA7-4B35-A728-EEDADF5F6E1C}"/>
              </a:ext>
            </a:extLst>
          </p:cNvPr>
          <p:cNvSpPr txBox="1">
            <a:spLocks/>
          </p:cNvSpPr>
          <p:nvPr/>
        </p:nvSpPr>
        <p:spPr>
          <a:xfrm>
            <a:off x="228311" y="5824728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-454532"/>
            <a:ext cx="5093208" cy="2189223"/>
          </a:xfrm>
        </p:spPr>
        <p:txBody>
          <a:bodyPr rtlCol="0"/>
          <a:lstStyle/>
          <a:p>
            <a:pPr rtl="0"/>
            <a:r>
              <a:rPr lang="es" dirty="0"/>
              <a:t>contexto</a:t>
            </a:r>
          </a:p>
        </p:txBody>
      </p:sp>
      <p:pic>
        <p:nvPicPr>
          <p:cNvPr id="14" name="Marcador de posición de imagen 13" descr="Primer plano de la imagen abstracta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72784" y="2272284"/>
            <a:ext cx="5513832" cy="2313432"/>
          </a:xfrm>
        </p:spPr>
        <p:txBody>
          <a:bodyPr rtlCol="0" anchor="t"/>
          <a:lstStyle/>
          <a:p>
            <a:r>
              <a:rPr lang="es-ES" dirty="0"/>
              <a:t>En Chile, la información de precios de alimentos está dispersa: ODEPA publica datos en formatos técnicos difíciles de interpretar y los supermercados muestran precios solo en sus portales individuales. Esto dificulta que consumidores y pequeñas empresas accedan a información clara y centralizada para comparar productos y tomar decisiones informadas.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7" y="-109729"/>
            <a:ext cx="5093208" cy="2816352"/>
          </a:xfrm>
        </p:spPr>
        <p:txBody>
          <a:bodyPr rtlCol="0"/>
          <a:lstStyle/>
          <a:p>
            <a:pPr rtl="0"/>
            <a:r>
              <a:rPr lang="es-ES" sz="4000" dirty="0"/>
              <a:t>O</a:t>
            </a:r>
            <a:r>
              <a:rPr lang="es" sz="4000" dirty="0"/>
              <a:t>bjetivo general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7" y="3429000"/>
            <a:ext cx="4987315" cy="1956816"/>
          </a:xfrm>
        </p:spPr>
        <p:txBody>
          <a:bodyPr rtlCol="0"/>
          <a:lstStyle/>
          <a:p>
            <a:r>
              <a:rPr lang="es-ES" sz="2400" dirty="0"/>
              <a:t>Desarrollar una </a:t>
            </a:r>
            <a:r>
              <a:rPr lang="es-ES" sz="2400" b="1" dirty="0"/>
              <a:t>plataforma web</a:t>
            </a:r>
            <a:r>
              <a:rPr lang="es-ES" sz="2400" dirty="0"/>
              <a:t> que integre datos históricos de ODEPA y precios actuales de supermercados, permitiendo a los usuarios </a:t>
            </a:r>
            <a:r>
              <a:rPr lang="es-ES" sz="2400" b="1" dirty="0"/>
              <a:t>analizar tendencias, comparar productos y apoyar la toma de decisiones informadas</a:t>
            </a:r>
            <a:r>
              <a:rPr lang="es-ES" sz="2400" dirty="0"/>
              <a:t>.</a:t>
            </a:r>
            <a:endParaRPr lang="es" sz="2400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ES" dirty="0"/>
              <a:t>Objetivos Específicos</a:t>
            </a:r>
            <a:endParaRPr lang="en-U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Levantar y definir requerimientos del sistema.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Analizar la problemática y el contexto del proyecto.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Diseñar la arquitectura de la solución.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Procesar y normalizar datos de </a:t>
            </a:r>
            <a:r>
              <a:rPr lang="es-ES" sz="2000" dirty="0" err="1"/>
              <a:t>ODEPA.Desarrollar</a:t>
            </a:r>
            <a:r>
              <a:rPr lang="es-ES" sz="2000" dirty="0"/>
              <a:t> el </a:t>
            </a:r>
            <a:r>
              <a:rPr lang="es-ES" sz="2000" dirty="0" err="1"/>
              <a:t>backend</a:t>
            </a:r>
            <a:r>
              <a:rPr lang="es-ES" sz="2000" dirty="0"/>
              <a:t> en Django/DRF.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Implementar el </a:t>
            </a:r>
            <a:r>
              <a:rPr lang="es-ES" sz="2000" dirty="0" err="1"/>
              <a:t>frontend</a:t>
            </a:r>
            <a:r>
              <a:rPr lang="es-ES" sz="2000" dirty="0"/>
              <a:t> con </a:t>
            </a:r>
            <a:r>
              <a:rPr lang="es-ES" sz="2000" dirty="0" err="1"/>
              <a:t>dashboards</a:t>
            </a:r>
            <a:r>
              <a:rPr lang="es-ES" sz="2000" dirty="0"/>
              <a:t> interactivos.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Integrar precios actuales de supermercados mediante </a:t>
            </a:r>
            <a:r>
              <a:rPr lang="es-ES" sz="2000" dirty="0" err="1"/>
              <a:t>scraping</a:t>
            </a:r>
            <a:r>
              <a:rPr lang="es-ES" sz="2000" dirty="0"/>
              <a:t>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Definir y aplicar pruebas de </a:t>
            </a:r>
            <a:r>
              <a:rPr lang="es-ES" sz="2000" dirty="0" err="1"/>
              <a:t>aceptación.Realizar</a:t>
            </a:r>
            <a:r>
              <a:rPr lang="es-ES" sz="2000" dirty="0"/>
              <a:t> el despliegue en servidor.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s-ES" sz="2000" dirty="0"/>
              <a:t>Elaborar la documentación e informe final.</a:t>
            </a:r>
            <a:endParaRPr lang="en-US" sz="2000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616266" cy="2157984"/>
          </a:xfrm>
        </p:spPr>
        <p:txBody>
          <a:bodyPr rtlCol="0" anchor="t"/>
          <a:lstStyle/>
          <a:p>
            <a:r>
              <a:rPr lang="es-ES" dirty="0"/>
              <a:t>Fundamentación</a:t>
            </a:r>
            <a:endParaRPr lang="es" dirty="0"/>
          </a:p>
        </p:txBody>
      </p:sp>
      <p:pic>
        <p:nvPicPr>
          <p:cNvPr id="23" name="Marcador de posición de imagen 22" descr="Vista de los rascacielos de la ciudad mirando hacia arriba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Marcador de posición de contenido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3"/>
            <a:ext cx="4617720" cy="5504685"/>
          </a:xfrm>
        </p:spPr>
        <p:txBody>
          <a:bodyPr rtlCol="0">
            <a:normAutofit/>
          </a:bodyPr>
          <a:lstStyle/>
          <a:p>
            <a:r>
              <a:rPr lang="es-ES" b="0" dirty="0"/>
              <a:t>El proyecto responde a la necesidad de contar con información clara y centralizada sobre los precios de alimentos en Chile. A través de una plataforma web, se integrarán datos oficiales de ODEPA y precios actuales de supermercados, entregando una herramienta que aporta transparencia, apoyo a la toma de decisiones y pertinencia con el perfil del Ingeniero en Informática, al aplicar desarrollo web, bases de datos, análisis de datos y gestión de proyectos.</a:t>
            </a:r>
            <a:endParaRPr lang="en-US" b="0" dirty="0"/>
          </a:p>
        </p:txBody>
      </p:sp>
      <p:sp>
        <p:nvSpPr>
          <p:cNvPr id="27" name="Marcador de número de diapositiva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Descripción del Proyecto</a:t>
            </a:r>
            <a:endParaRPr lang="e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rtlCol="0"/>
          <a:lstStyle/>
          <a:p>
            <a:pPr lvl="0"/>
            <a:r>
              <a:rPr lang="es-ES" dirty="0"/>
              <a:t>El proyecto consiste en una </a:t>
            </a:r>
            <a:r>
              <a:rPr lang="es-ES" b="1" dirty="0"/>
              <a:t>plataforma web</a:t>
            </a:r>
            <a:r>
              <a:rPr lang="es-ES" dirty="0"/>
              <a:t> que procesa datos históricos de ODEPA para mostrar la evolución de precios mediante </a:t>
            </a:r>
            <a:r>
              <a:rPr lang="es-ES" dirty="0" err="1"/>
              <a:t>dashboards</a:t>
            </a:r>
            <a:r>
              <a:rPr lang="es-ES" dirty="0"/>
              <a:t> interactivos, e integra de forma complementaria los precios actuales de supermercados para permitir comparaciones de productos y canastas básicas.</a:t>
            </a:r>
            <a:endParaRPr lang="en-US" dirty="0"/>
          </a:p>
        </p:txBody>
      </p:sp>
      <p:graphicFrame>
        <p:nvGraphicFramePr>
          <p:cNvPr id="7" name="Marcador de contenido 4" descr="Elemento gráfico SmartArt de proceso cheurón básico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4047351255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Metodología</a:t>
            </a:r>
            <a:endParaRPr lang="es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808208" cy="4270248"/>
          </a:xfrm>
        </p:spPr>
        <p:txBody>
          <a:bodyPr rtlCol="0"/>
          <a:lstStyle/>
          <a:p>
            <a:r>
              <a:rPr lang="es-ES" b="0" dirty="0"/>
              <a:t>Se aplicará la metodología en cascada, organizando el trabajo en fases secuenciales: levantamiento de requerimientos, diseño, desarrollo, integración, pruebas y despliegue. Cada etapa debe completarse antes de avanzar a la siguiente, asegurando orden y trazabilidad.</a:t>
            </a:r>
            <a:endParaRPr lang="en-US" b="0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/>
          <a:lstStyle/>
          <a:p>
            <a:r>
              <a:rPr lang="es-ES" dirty="0"/>
              <a:t>Plan de Trabajo</a:t>
            </a:r>
            <a:endParaRPr lang="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78B05B0-A077-BF07-EA2F-92EF021648C7}"/>
              </a:ext>
            </a:extLst>
          </p:cNvPr>
          <p:cNvSpPr txBox="1"/>
          <p:nvPr/>
        </p:nvSpPr>
        <p:spPr>
          <a:xfrm>
            <a:off x="432928" y="2274837"/>
            <a:ext cx="1095755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800" b="1" dirty="0"/>
              <a:t>El plan incluye las actividades principales: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Levantamiento de requerimientos y análisis de la problemática.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Definición del proyecto y diseño de la arquitectura.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Procesamiento de datos ODEPA.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Desarrollo del </a:t>
            </a:r>
            <a:r>
              <a:rPr lang="es-ES" sz="2800" dirty="0" err="1"/>
              <a:t>backend</a:t>
            </a:r>
            <a:r>
              <a:rPr lang="es-ES" sz="2800" dirty="0"/>
              <a:t> y </a:t>
            </a:r>
            <a:r>
              <a:rPr lang="es-ES" sz="2800" dirty="0" err="1"/>
              <a:t>frontend</a:t>
            </a:r>
            <a:r>
              <a:rPr lang="es-ES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Integración de precios de supermercados.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 Pruebas, despliegue y presentación final.</a:t>
            </a:r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" id="{0479694F-6535-44BF-814A-B3C94C2AFBA9}" vid="{B820E289-8D2A-49D6-9959-82567FED5D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Presentación moderna clara</Template>
  <TotalTime>27</TotalTime>
  <Words>814</Words>
  <Application>Microsoft Office PowerPoint</Application>
  <PresentationFormat>Panorámica</PresentationFormat>
  <Paragraphs>264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Calibri</vt:lpstr>
      <vt:lpstr>Personalizar</vt:lpstr>
      <vt:lpstr>Proyecto  Comparaya</vt:lpstr>
      <vt:lpstr>integrantes</vt:lpstr>
      <vt:lpstr>contexto</vt:lpstr>
      <vt:lpstr>Objetivo general</vt:lpstr>
      <vt:lpstr>Objetivos Específicos</vt:lpstr>
      <vt:lpstr>Fundamentación</vt:lpstr>
      <vt:lpstr>Descripción del Proyecto</vt:lpstr>
      <vt:lpstr>Metodología</vt:lpstr>
      <vt:lpstr>Plan de Trabajo</vt:lpstr>
      <vt:lpstr>Carta Gantt</vt:lpstr>
      <vt:lpstr>Conclusión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CHRISTIAN STARI ZUNIGA</dc:creator>
  <cp:lastModifiedBy>DANIEL CHRISTIAN STARI ZUNIGA</cp:lastModifiedBy>
  <cp:revision>3</cp:revision>
  <dcterms:created xsi:type="dcterms:W3CDTF">2025-09-03T00:46:27Z</dcterms:created>
  <dcterms:modified xsi:type="dcterms:W3CDTF">2025-09-03T01:13:56Z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